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58" r:id="rId5"/>
    <p:sldId id="257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cat>
            <c:strRef>
              <c:f>Feuil1!$A$1:$G$1</c:f>
              <c:strCache>
                <c:ptCount val="7"/>
                <c:pt idx="0">
                  <c:v>20-30</c:v>
                </c:pt>
                <c:pt idx="1">
                  <c:v>30-40</c:v>
                </c:pt>
                <c:pt idx="2">
                  <c:v>40-50</c:v>
                </c:pt>
                <c:pt idx="3">
                  <c:v>50-60</c:v>
                </c:pt>
                <c:pt idx="4">
                  <c:v>60-70</c:v>
                </c:pt>
                <c:pt idx="5">
                  <c:v>70-80</c:v>
                </c:pt>
                <c:pt idx="6">
                  <c:v>&gt; 80</c:v>
                </c:pt>
              </c:strCache>
            </c:strRef>
          </c:cat>
          <c:val>
            <c:numRef>
              <c:f>Feuil1!$A$2:$G$2</c:f>
              <c:numCache>
                <c:formatCode>General</c:formatCode>
                <c:ptCount val="7"/>
                <c:pt idx="0">
                  <c:v>17</c:v>
                </c:pt>
                <c:pt idx="1">
                  <c:v>48</c:v>
                </c:pt>
                <c:pt idx="2">
                  <c:v>88</c:v>
                </c:pt>
                <c:pt idx="3">
                  <c:v>90</c:v>
                </c:pt>
                <c:pt idx="4">
                  <c:v>69</c:v>
                </c:pt>
                <c:pt idx="5">
                  <c:v>53</c:v>
                </c:pt>
                <c:pt idx="6">
                  <c:v>25</c:v>
                </c:pt>
              </c:numCache>
            </c:numRef>
          </c:val>
        </c:ser>
        <c:shape val="box"/>
        <c:axId val="39955072"/>
        <c:axId val="38207872"/>
        <c:axId val="0"/>
      </c:bar3DChart>
      <c:catAx>
        <c:axId val="39955072"/>
        <c:scaling>
          <c:orientation val="minMax"/>
        </c:scaling>
        <c:axPos val="b"/>
        <c:tickLblPos val="nextTo"/>
        <c:crossAx val="38207872"/>
        <c:crosses val="autoZero"/>
        <c:auto val="1"/>
        <c:lblAlgn val="ctr"/>
        <c:lblOffset val="100"/>
      </c:catAx>
      <c:valAx>
        <c:axId val="38207872"/>
        <c:scaling>
          <c:orientation val="minMax"/>
        </c:scaling>
        <c:axPos val="l"/>
        <c:majorGridlines/>
        <c:numFmt formatCode="General" sourceLinked="1"/>
        <c:tickLblPos val="nextTo"/>
        <c:crossAx val="3995507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cat>
            <c:strRef>
              <c:f>Feuil1!$A$1:$N$1</c:f>
              <c:strCache>
                <c:ptCount val="14"/>
                <c:pt idx="0">
                  <c:v>Sein</c:v>
                </c:pt>
                <c:pt idx="1">
                  <c:v>Poumon</c:v>
                </c:pt>
                <c:pt idx="2">
                  <c:v>Pancréas-VB-Foie</c:v>
                </c:pt>
                <c:pt idx="3">
                  <c:v>Colorectal</c:v>
                </c:pt>
                <c:pt idx="4">
                  <c:v>ORL</c:v>
                </c:pt>
                <c:pt idx="5">
                  <c:v>Ovaire</c:v>
                </c:pt>
                <c:pt idx="6">
                  <c:v>Prostate</c:v>
                </c:pt>
                <c:pt idx="7">
                  <c:v>Vessie-testicule</c:v>
                </c:pt>
                <c:pt idx="8">
                  <c:v>Rein</c:v>
                </c:pt>
                <c:pt idx="9">
                  <c:v>Estomac duodénum</c:v>
                </c:pt>
                <c:pt idx="10">
                  <c:v>Lymphomes</c:v>
                </c:pt>
                <c:pt idx="11">
                  <c:v>Sarcomes</c:v>
                </c:pt>
                <c:pt idx="12">
                  <c:v>Cerveau</c:v>
                </c:pt>
                <c:pt idx="13">
                  <c:v>Col endomètre</c:v>
                </c:pt>
              </c:strCache>
            </c:strRef>
          </c:cat>
          <c:val>
            <c:numRef>
              <c:f>Feuil1!$A$2:$N$2</c:f>
              <c:numCache>
                <c:formatCode>General</c:formatCode>
                <c:ptCount val="14"/>
                <c:pt idx="0">
                  <c:v>120</c:v>
                </c:pt>
                <c:pt idx="1">
                  <c:v>72</c:v>
                </c:pt>
                <c:pt idx="2">
                  <c:v>35</c:v>
                </c:pt>
                <c:pt idx="3">
                  <c:v>42</c:v>
                </c:pt>
                <c:pt idx="4">
                  <c:v>20</c:v>
                </c:pt>
                <c:pt idx="5">
                  <c:v>15</c:v>
                </c:pt>
                <c:pt idx="6">
                  <c:v>15</c:v>
                </c:pt>
                <c:pt idx="7">
                  <c:v>10</c:v>
                </c:pt>
                <c:pt idx="8">
                  <c:v>6</c:v>
                </c:pt>
                <c:pt idx="9">
                  <c:v>15</c:v>
                </c:pt>
                <c:pt idx="10">
                  <c:v>15</c:v>
                </c:pt>
                <c:pt idx="11">
                  <c:v>10</c:v>
                </c:pt>
                <c:pt idx="12">
                  <c:v>7</c:v>
                </c:pt>
                <c:pt idx="13">
                  <c:v>8</c:v>
                </c:pt>
              </c:numCache>
            </c:numRef>
          </c:val>
        </c:ser>
        <c:shape val="box"/>
        <c:axId val="38240256"/>
        <c:axId val="38241792"/>
        <c:axId val="0"/>
      </c:bar3DChart>
      <c:catAx>
        <c:axId val="38240256"/>
        <c:scaling>
          <c:orientation val="minMax"/>
        </c:scaling>
        <c:axPos val="b"/>
        <c:tickLblPos val="nextTo"/>
        <c:crossAx val="38241792"/>
        <c:crosses val="autoZero"/>
        <c:auto val="1"/>
        <c:lblAlgn val="ctr"/>
        <c:lblOffset val="100"/>
      </c:catAx>
      <c:valAx>
        <c:axId val="38241792"/>
        <c:scaling>
          <c:orientation val="minMax"/>
        </c:scaling>
        <c:axPos val="l"/>
        <c:majorGridlines/>
        <c:numFmt formatCode="General" sourceLinked="1"/>
        <c:tickLblPos val="nextTo"/>
        <c:crossAx val="38240256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Feuil1!$A$1:$D$1</c:f>
              <c:strCache>
                <c:ptCount val="4"/>
                <c:pt idx="0">
                  <c:v>Gabès</c:v>
                </c:pt>
                <c:pt idx="1">
                  <c:v>Medenine</c:v>
                </c:pt>
                <c:pt idx="2">
                  <c:v>Kebili</c:v>
                </c:pt>
                <c:pt idx="3">
                  <c:v>Tataouine</c:v>
                </c:pt>
              </c:strCache>
            </c:strRef>
          </c:cat>
          <c:val>
            <c:numRef>
              <c:f>Feuil1!$A$2:$D$2</c:f>
              <c:numCache>
                <c:formatCode>General</c:formatCode>
                <c:ptCount val="4"/>
                <c:pt idx="0">
                  <c:v>240</c:v>
                </c:pt>
                <c:pt idx="1">
                  <c:v>73</c:v>
                </c:pt>
                <c:pt idx="2">
                  <c:v>50</c:v>
                </c:pt>
                <c:pt idx="3">
                  <c:v>27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0.61458</cdr:x>
      <cdr:y>0.43056</cdr:y>
    </cdr:from>
    <cdr:to>
      <cdr:x>0.81458</cdr:x>
      <cdr:y>0.76389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809875" y="11811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100"/>
            <a:t>61%</a:t>
          </a:r>
        </a:p>
      </cdr:txBody>
    </cdr:sp>
  </cdr:relSizeAnchor>
  <cdr:relSizeAnchor xmlns:cdr="http://schemas.openxmlformats.org/drawingml/2006/chartDrawing">
    <cdr:from>
      <cdr:x>0.09792</cdr:x>
      <cdr:y>0.44444</cdr:y>
    </cdr:from>
    <cdr:to>
      <cdr:x>0.29792</cdr:x>
      <cdr:y>0.77778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447675" y="1219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100"/>
            <a:t>18,7%</a:t>
          </a:r>
        </a:p>
      </cdr:txBody>
    </cdr:sp>
  </cdr:relSizeAnchor>
  <cdr:relSizeAnchor xmlns:cdr="http://schemas.openxmlformats.org/drawingml/2006/chartDrawing">
    <cdr:from>
      <cdr:x>0.19583</cdr:x>
      <cdr:y>0.22917</cdr:y>
    </cdr:from>
    <cdr:to>
      <cdr:x>0.39583</cdr:x>
      <cdr:y>0.5625</cdr:y>
    </cdr:to>
    <cdr:sp macro="" textlink="">
      <cdr:nvSpPr>
        <cdr:cNvPr id="4" name="ZoneTexte 3"/>
        <cdr:cNvSpPr txBox="1"/>
      </cdr:nvSpPr>
      <cdr:spPr>
        <a:xfrm xmlns:a="http://schemas.openxmlformats.org/drawingml/2006/main">
          <a:off x="895350" y="6286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100"/>
            <a:t>12,8%</a:t>
          </a:r>
        </a:p>
      </cdr:txBody>
    </cdr:sp>
  </cdr:relSizeAnchor>
  <cdr:relSizeAnchor xmlns:cdr="http://schemas.openxmlformats.org/drawingml/2006/chartDrawing">
    <cdr:from>
      <cdr:x>0.33125</cdr:x>
      <cdr:y>0.16319</cdr:y>
    </cdr:from>
    <cdr:to>
      <cdr:x>0.53125</cdr:x>
      <cdr:y>0.49653</cdr:y>
    </cdr:to>
    <cdr:sp macro="" textlink="">
      <cdr:nvSpPr>
        <cdr:cNvPr id="5" name="ZoneTexte 4"/>
        <cdr:cNvSpPr txBox="1"/>
      </cdr:nvSpPr>
      <cdr:spPr>
        <a:xfrm xmlns:a="http://schemas.openxmlformats.org/drawingml/2006/main">
          <a:off x="1514475" y="4476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100"/>
            <a:t>6,9%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EECDF-FE78-4B71-8F29-51A098F9FB44}" type="datetimeFigureOut">
              <a:rPr lang="fr-FR" smtClean="0"/>
              <a:pPr/>
              <a:t>07/11/2016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7E2C6-87C1-4346-8FFD-0E78FBA87EF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85720" y="714356"/>
            <a:ext cx="8572560" cy="3500461"/>
          </a:xfrm>
        </p:spPr>
        <p:txBody>
          <a:bodyPr>
            <a:normAutofit/>
          </a:bodyPr>
          <a:lstStyle/>
          <a:p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Bilan d’activité 2015</a:t>
            </a:r>
            <a:br>
              <a:rPr lang="fr-FR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Service de Carcinologie médicale</a:t>
            </a:r>
            <a:br>
              <a:rPr lang="fr-FR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b="1" i="1" dirty="0" err="1" smtClean="0">
                <a:latin typeface="Times New Roman" pitchFamily="18" charset="0"/>
                <a:cs typeface="Times New Roman" pitchFamily="18" charset="0"/>
              </a:rPr>
              <a:t>Hopital</a:t>
            </a:r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 régional de Gabès</a:t>
            </a:r>
            <a:endParaRPr lang="fr-FR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Dr </a:t>
            </a:r>
            <a:r>
              <a:rPr lang="fr-FR" dirty="0" err="1" smtClean="0">
                <a:solidFill>
                  <a:schemeClr val="tx1"/>
                </a:solidFill>
              </a:rPr>
              <a:t>Aloulou</a:t>
            </a:r>
            <a:r>
              <a:rPr lang="fr-FR" dirty="0" smtClean="0">
                <a:solidFill>
                  <a:schemeClr val="tx1"/>
                </a:solidFill>
              </a:rPr>
              <a:t> Samir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Equipe Médicale</a:t>
            </a:r>
            <a:endParaRPr lang="fr-FR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2 Assistants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hospitalouniversitaires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3 Médecins spécialistes de la santé publique.</a:t>
            </a:r>
          </a:p>
          <a:p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Pas de résident.</a:t>
            </a:r>
          </a:p>
          <a:p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2 Internes.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1" dirty="0" smtClean="0">
                <a:latin typeface="Times New Roman" pitchFamily="18" charset="0"/>
                <a:cs typeface="Times New Roman" pitchFamily="18" charset="0"/>
              </a:rPr>
              <a:t>Nombre de patients</a:t>
            </a:r>
            <a:endParaRPr lang="fr-FR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390 nouveaux cas pris en charge dans le service en 2015</a:t>
            </a:r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Environ  33 nouveaux cas /mois</a:t>
            </a:r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Ajouter les anciens patients qui rechutent.</a:t>
            </a:r>
          </a:p>
          <a:p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fr-FR" sz="4800" b="1" i="1" dirty="0" smtClean="0">
                <a:latin typeface="Times New Roman" pitchFamily="18" charset="0"/>
                <a:cs typeface="Times New Roman" pitchFamily="18" charset="0"/>
              </a:rPr>
              <a:t>Répartition selon l’</a:t>
            </a:r>
            <a:r>
              <a:rPr lang="fr-FR" sz="4800" b="1" i="1" dirty="0" err="1" smtClean="0">
                <a:latin typeface="Times New Roman" pitchFamily="18" charset="0"/>
                <a:cs typeface="Times New Roman" pitchFamily="18" charset="0"/>
              </a:rPr>
              <a:t>age</a:t>
            </a:r>
            <a:endParaRPr lang="fr-FR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914400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fr-FR" sz="4800" b="1" i="1" dirty="0" smtClean="0">
                <a:latin typeface="Times New Roman" pitchFamily="18" charset="0"/>
                <a:cs typeface="Times New Roman" pitchFamily="18" charset="0"/>
              </a:rPr>
              <a:t>Types de cancers</a:t>
            </a:r>
            <a:endParaRPr lang="fr-FR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0" y="928670"/>
          <a:ext cx="9144000" cy="5929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fr-FR" sz="4800" b="1" i="1" dirty="0" smtClean="0">
                <a:latin typeface="Times New Roman" pitchFamily="18" charset="0"/>
                <a:cs typeface="Times New Roman" pitchFamily="18" charset="0"/>
              </a:rPr>
              <a:t>Origine géographique</a:t>
            </a:r>
            <a:endParaRPr lang="fr-FR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72</Words>
  <Application>Microsoft Office PowerPoint</Application>
  <PresentationFormat>Affichage à l'écran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Bilan d’activité 2015 Service de Carcinologie médicale Hopital régional de Gabès</vt:lpstr>
      <vt:lpstr>Equipe Médicale</vt:lpstr>
      <vt:lpstr>Nombre de patients</vt:lpstr>
      <vt:lpstr>Répartition selon l’age</vt:lpstr>
      <vt:lpstr>Types de cancers</vt:lpstr>
      <vt:lpstr>Origine géographique</vt:lpstr>
    </vt:vector>
  </TitlesOfParts>
  <Company>A6-Origin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Origin</dc:creator>
  <cp:lastModifiedBy>Origin</cp:lastModifiedBy>
  <cp:revision>15</cp:revision>
  <dcterms:created xsi:type="dcterms:W3CDTF">2016-04-23T05:52:40Z</dcterms:created>
  <dcterms:modified xsi:type="dcterms:W3CDTF">2016-11-07T05:39:54Z</dcterms:modified>
</cp:coreProperties>
</file>